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715000" type="screen16x1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46" y="-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84667"/>
            <a:ext cx="8961120" cy="5554133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11.04.2018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345442" y="2452169"/>
            <a:ext cx="7147931" cy="2053167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453862"/>
            <a:ext cx="1190348" cy="20497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2613882"/>
            <a:ext cx="910224" cy="1729740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5" y="2546352"/>
            <a:ext cx="6947845" cy="1871132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3854390"/>
            <a:ext cx="762000" cy="3810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541822" y="3799398"/>
            <a:ext cx="6755166" cy="553639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2616200"/>
            <a:ext cx="6760868" cy="1731433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3873500"/>
            <a:ext cx="6553200" cy="3810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2689195"/>
            <a:ext cx="6629400" cy="10160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11.04.2018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190500"/>
            <a:ext cx="1859280" cy="5102196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7" y="292842"/>
            <a:ext cx="1672235" cy="4897514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9" y="329523"/>
            <a:ext cx="1485531" cy="48241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7501"/>
            <a:ext cx="6172200" cy="4826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11.04.2018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11.04.2018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84667"/>
            <a:ext cx="8961120" cy="5554133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11.04.2018</a:t>
            </a:fld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451976" y="2455333"/>
            <a:ext cx="8265160" cy="2053167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2540002"/>
            <a:ext cx="8033800" cy="1871132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2667001"/>
            <a:ext cx="7696200" cy="10795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3784602"/>
            <a:ext cx="7818120" cy="553639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839593"/>
            <a:ext cx="7696200" cy="4364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9" y="2603500"/>
            <a:ext cx="7817599" cy="1731433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40311"/>
            <a:ext cx="8260672" cy="8661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432559"/>
            <a:ext cx="4038600" cy="367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2559"/>
            <a:ext cx="4038600" cy="367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11.04.2018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40311"/>
            <a:ext cx="8260672" cy="86618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435364"/>
            <a:ext cx="4040188" cy="533136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032000"/>
            <a:ext cx="4040188" cy="3073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435364"/>
            <a:ext cx="4041775" cy="533136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032000"/>
            <a:ext cx="4041775" cy="3073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11.04.2018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11.04.2018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84667"/>
            <a:ext cx="8961120" cy="5554133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11.04.2018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84667"/>
            <a:ext cx="8961120" cy="5554133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71500"/>
            <a:ext cx="4572000" cy="43815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11.04.2018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560034" y="1254760"/>
            <a:ext cx="2716566" cy="293624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368727"/>
            <a:ext cx="2483254" cy="2695273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476500"/>
            <a:ext cx="2298634" cy="14605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445260"/>
            <a:ext cx="2298634" cy="993017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84667"/>
            <a:ext cx="8961120" cy="5554133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517865"/>
            <a:ext cx="7772400" cy="3609637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11.04.2018</a:t>
            </a:fld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685800" y="4127500"/>
            <a:ext cx="7772400" cy="11430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1" y="4191000"/>
            <a:ext cx="7600765" cy="1002437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914400" y="4699000"/>
            <a:ext cx="7328514" cy="376413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4229100"/>
            <a:ext cx="7946136" cy="91440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4713798"/>
            <a:ext cx="7244736" cy="334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54501"/>
            <a:ext cx="7328514" cy="435869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84667"/>
            <a:ext cx="8961120" cy="5554133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0501"/>
            <a:ext cx="8229600" cy="3644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11.04.2018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274320" y="231806"/>
            <a:ext cx="8595360" cy="11049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10719"/>
            <a:ext cx="8380520" cy="932156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340311"/>
            <a:ext cx="8260672" cy="866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65612"/>
            <a:ext cx="6553200" cy="381000"/>
          </a:xfrm>
        </p:spPr>
        <p:txBody>
          <a:bodyPr>
            <a:normAutofit/>
          </a:bodyPr>
          <a:lstStyle/>
          <a:p>
            <a:r>
              <a:rPr lang="uk-UA" sz="800" dirty="0" smtClean="0">
                <a:solidFill>
                  <a:schemeClr val="tx1"/>
                </a:solidFill>
              </a:rPr>
              <a:t>.</a:t>
            </a:r>
            <a:endParaRPr lang="uk-UA" sz="8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81236"/>
            <a:ext cx="6629400" cy="1656184"/>
          </a:xfrm>
        </p:spPr>
        <p:txBody>
          <a:bodyPr/>
          <a:lstStyle/>
          <a:p>
            <a:r>
              <a:rPr lang="uk-UA" sz="5400" dirty="0" smtClean="0"/>
              <a:t>Інформаційні революції</a:t>
            </a:r>
            <a:endParaRPr lang="uk-UA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2713484"/>
            <a:ext cx="41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Підготувала студентка </a:t>
            </a:r>
          </a:p>
          <a:p>
            <a:pPr algn="ctr"/>
            <a:r>
              <a:rPr lang="uk-UA" b="1" i="1" dirty="0" smtClean="0"/>
              <a:t>групи ПР-32</a:t>
            </a:r>
          </a:p>
          <a:p>
            <a:pPr algn="ctr"/>
            <a:r>
              <a:rPr lang="uk-UA" b="1" i="1" dirty="0" smtClean="0"/>
              <a:t>Гусар Лідія Михайлівна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402471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9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13284"/>
            <a:ext cx="8208912" cy="20162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dirty="0"/>
          </a:p>
          <a:p>
            <a:pPr algn="ctr"/>
            <a:r>
              <a:rPr lang="uk-UA" dirty="0"/>
              <a:t> </a:t>
            </a:r>
            <a:r>
              <a:rPr lang="uk-UA" sz="1600" dirty="0"/>
              <a:t>Однією з найважливіших особливостей нашого часу є перехід розвинутих країн світу від постіндустріального до інформаційного суспільства, що зумовлює необхідність вжиття невідкладних заходів із впровадження інформаційних та комунікаційних технологій у сфері освіти і науки</a:t>
            </a:r>
            <a:r>
              <a:rPr lang="uk-UA" sz="1600" dirty="0" smtClean="0"/>
              <a:t>.  В </a:t>
            </a:r>
            <a:r>
              <a:rPr lang="uk-UA" sz="1600" dirty="0"/>
              <a:t>історії суспільного розвитку розрізняють кілька інформаційних революцій, які пов’язані з вирішальними змінами при виробництві та обробки інформації </a:t>
            </a:r>
            <a:r>
              <a:rPr lang="uk-UA" sz="1600" dirty="0" smtClean="0"/>
              <a:t> </a:t>
            </a:r>
            <a:endParaRPr lang="uk-UA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3" y="3145533"/>
            <a:ext cx="5688631" cy="2160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8174" y="198256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accent6">
                    <a:lumMod val="75000"/>
                  </a:schemeClr>
                </a:solidFill>
              </a:rPr>
              <a:t>ВСТУП</a:t>
            </a:r>
            <a:endParaRPr lang="uk-UA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21196"/>
            <a:ext cx="74888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  <a:p>
            <a:pPr algn="ctr"/>
            <a:r>
              <a:rPr lang="uk-UA" dirty="0"/>
              <a:t> </a:t>
            </a:r>
            <a:r>
              <a:rPr lang="uk-UA" sz="2800" b="1" i="1" dirty="0"/>
              <a:t>Перша інформаційна революція </a:t>
            </a:r>
            <a:endParaRPr lang="uk-UA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83417"/>
            <a:ext cx="2639794" cy="1882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49497"/>
            <a:ext cx="2952328" cy="1882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70837"/>
            <a:ext cx="2371939" cy="18615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3559855"/>
            <a:ext cx="792088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 винаходом писемності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(перші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 писемності у вигляді особливим чином накреслених знаків з'явилася близько 4 тисяч років до Р.Х.). З’явилась можливість фіксувати інформацію на матеріальном носії і передавати від покоління до покоління. 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49829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93008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1104" y="310216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/>
              <a:t>Друга інформаційна революція </a:t>
            </a:r>
            <a:endParaRPr lang="uk-UA" sz="2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8988" y="1273324"/>
            <a:ext cx="8064896" cy="100811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В</a:t>
            </a:r>
            <a:r>
              <a:rPr lang="ru-RU" b="1" i="1" dirty="0" smtClean="0">
                <a:solidFill>
                  <a:schemeClr val="tx1"/>
                </a:solidFill>
              </a:rPr>
              <a:t>инахід </a:t>
            </a:r>
            <a:r>
              <a:rPr lang="ru-RU" b="1" i="1" dirty="0">
                <a:solidFill>
                  <a:schemeClr val="tx1"/>
                </a:solidFill>
              </a:rPr>
              <a:t>книгодруку. </a:t>
            </a:r>
            <a:endParaRPr lang="ru-RU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Збільшена </a:t>
            </a:r>
            <a:r>
              <a:rPr lang="ru-RU" b="1" i="1" dirty="0">
                <a:solidFill>
                  <a:schemeClr val="tx1"/>
                </a:solidFill>
              </a:rPr>
              <a:t>можливість доступу людини до джерел </a:t>
            </a:r>
            <a:r>
              <a:rPr lang="ru-RU" b="1" i="1" dirty="0" smtClean="0">
                <a:solidFill>
                  <a:schemeClr val="tx1"/>
                </a:solidFill>
              </a:rPr>
              <a:t>знань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b="1" i="1" dirty="0" smtClean="0">
                <a:solidFill>
                  <a:schemeClr val="tx1"/>
                </a:solidFill>
              </a:rPr>
              <a:t>сер.XV </a:t>
            </a:r>
            <a:r>
              <a:rPr lang="ru-RU" b="1" i="1" dirty="0" err="1" smtClean="0">
                <a:solidFill>
                  <a:schemeClr val="tx1"/>
                </a:solidFill>
              </a:rPr>
              <a:t>ст</a:t>
            </a:r>
            <a:r>
              <a:rPr lang="ru-RU" b="1" i="1" dirty="0" smtClean="0">
                <a:solidFill>
                  <a:schemeClr val="tx1"/>
                </a:solidFill>
              </a:rPr>
              <a:t>)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0" y="2713484"/>
            <a:ext cx="3089649" cy="23534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2713485"/>
            <a:ext cx="2155094" cy="23398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713485"/>
            <a:ext cx="3030423" cy="233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5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9320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/>
              <a:t>Третя інформаційна революція 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7460"/>
            <a:ext cx="4821108" cy="27872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52" y="2497460"/>
            <a:ext cx="2857500" cy="27872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841276"/>
            <a:ext cx="7776864" cy="14773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В</a:t>
            </a:r>
            <a:r>
              <a:rPr lang="ru-RU" b="1" i="1" dirty="0" smtClean="0"/>
              <a:t>инахід </a:t>
            </a:r>
            <a:r>
              <a:rPr lang="ru-RU" b="1" i="1" dirty="0"/>
              <a:t>електрики. </a:t>
            </a:r>
            <a:r>
              <a:rPr lang="ru-RU" b="1" i="1" dirty="0" smtClean="0"/>
              <a:t>Поява </a:t>
            </a:r>
            <a:r>
              <a:rPr lang="ru-RU" b="1" i="1" dirty="0"/>
              <a:t>телефону, телеграфу, радіо. </a:t>
            </a:r>
            <a:endParaRPr lang="ru-RU" b="1" i="1" dirty="0" smtClean="0"/>
          </a:p>
          <a:p>
            <a:pPr algn="ctr"/>
            <a:r>
              <a:rPr lang="ru-RU" b="1" i="1" dirty="0" smtClean="0"/>
              <a:t>Можливість </a:t>
            </a:r>
            <a:r>
              <a:rPr lang="ru-RU" b="1" i="1" dirty="0"/>
              <a:t>передавати інформацію оперативно і накопичувати у великих обсягах. Зросла роль інформації на розвиток держави </a:t>
            </a:r>
            <a:r>
              <a:rPr lang="ru-RU" b="1" i="1" dirty="0" smtClean="0"/>
              <a:t>і суспільства. </a:t>
            </a:r>
          </a:p>
          <a:p>
            <a:pPr algn="ctr"/>
            <a:r>
              <a:rPr lang="uk-UA" b="1" i="1" dirty="0"/>
              <a:t>(кін.</a:t>
            </a:r>
            <a:r>
              <a:rPr lang="en-US" b="1" i="1" dirty="0"/>
              <a:t>XI</a:t>
            </a:r>
            <a:r>
              <a:rPr lang="uk-UA" b="1" i="1" dirty="0"/>
              <a:t>Х ст.)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9028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9320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/>
              <a:t>Четверта інформаційна революція 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21396"/>
            <a:ext cx="4032448" cy="2664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841276"/>
            <a:ext cx="7776864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Характеризується винаходом обчислювальної техніки, появою ПК, телекомунікацій. </a:t>
            </a:r>
          </a:p>
          <a:p>
            <a:pPr algn="ctr"/>
            <a:r>
              <a:rPr lang="uk-UA" dirty="0"/>
              <a:t>(</a:t>
            </a:r>
            <a:r>
              <a:rPr lang="uk-UA" dirty="0" smtClean="0"/>
              <a:t>сер.</a:t>
            </a:r>
            <a:r>
              <a:rPr lang="en-US" dirty="0"/>
              <a:t>X</a:t>
            </a:r>
            <a:r>
              <a:rPr lang="uk-UA" dirty="0"/>
              <a:t>Х ст</a:t>
            </a:r>
            <a:r>
              <a:rPr lang="uk-UA" dirty="0" smtClean="0"/>
              <a:t>.)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80171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«Різницева машина» </a:t>
            </a:r>
            <a:r>
              <a:rPr lang="uk-UA" b="1" i="1" dirty="0" err="1" smtClean="0"/>
              <a:t>Чарлза</a:t>
            </a:r>
            <a:r>
              <a:rPr lang="uk-UA" b="1" i="1" dirty="0" smtClean="0"/>
              <a:t> </a:t>
            </a:r>
            <a:r>
              <a:rPr lang="uk-UA" b="1" i="1" dirty="0" err="1" smtClean="0"/>
              <a:t>Бебіджа</a:t>
            </a:r>
            <a:r>
              <a:rPr lang="uk-UA" b="1" i="1" dirty="0" smtClean="0"/>
              <a:t> </a:t>
            </a:r>
            <a:endParaRPr lang="uk-UA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21396"/>
            <a:ext cx="4292950" cy="2664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4048" y="480171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Персональний комп’ютер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207572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448" y="265212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/>
              <a:t>Цей період характеризують три фундаментальні інновації: </a:t>
            </a:r>
            <a:endParaRPr lang="uk-UA" sz="2000" b="1" i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5332"/>
            <a:ext cx="2592288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dirty="0"/>
          </a:p>
          <a:p>
            <a:pPr algn="ctr"/>
            <a:r>
              <a:rPr lang="ru-RU" b="1" i="1" dirty="0"/>
              <a:t>перехід від механічних та електричних засобів перетворення інформації до електронних </a:t>
            </a:r>
          </a:p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69748" y="1345332"/>
            <a:ext cx="2592288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dirty="0"/>
          </a:p>
          <a:p>
            <a:pPr algn="ctr"/>
            <a:r>
              <a:rPr lang="ru-RU" b="1" i="1" dirty="0"/>
              <a:t>мініатюризація </a:t>
            </a:r>
            <a:r>
              <a:rPr lang="ru-RU" b="1" i="1" dirty="0" err="1"/>
              <a:t>усіх</a:t>
            </a:r>
            <a:r>
              <a:rPr lang="ru-RU" b="1" i="1" dirty="0"/>
              <a:t> вузлів, пристроїв, приладів, машин </a:t>
            </a:r>
          </a:p>
          <a:p>
            <a:pPr algn="ctr"/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1345332"/>
            <a:ext cx="2592288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dirty="0"/>
          </a:p>
          <a:p>
            <a:pPr algn="ctr"/>
            <a:r>
              <a:rPr lang="ru-RU" b="1" i="1" dirty="0"/>
              <a:t>створення програмно-керованих пристроїв та процесів </a:t>
            </a:r>
          </a:p>
          <a:p>
            <a:pPr algn="ctr"/>
            <a:endParaRPr lang="uk-UA" dirty="0"/>
          </a:p>
        </p:txBody>
      </p:sp>
      <p:cxnSp>
        <p:nvCxnSpPr>
          <p:cNvPr id="7" name="Прямая со стрелкой 6"/>
          <p:cNvCxnSpPr>
            <a:stCxn id="2" idx="2"/>
            <a:endCxn id="3" idx="0"/>
          </p:cNvCxnSpPr>
          <p:nvPr/>
        </p:nvCxnSpPr>
        <p:spPr>
          <a:xfrm flipH="1">
            <a:off x="1691680" y="665322"/>
            <a:ext cx="2974212" cy="680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2"/>
            <a:endCxn id="4" idx="0"/>
          </p:cNvCxnSpPr>
          <p:nvPr/>
        </p:nvCxnSpPr>
        <p:spPr>
          <a:xfrm>
            <a:off x="4665892" y="665322"/>
            <a:ext cx="0" cy="680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  <a:endCxn id="5" idx="0"/>
          </p:cNvCxnSpPr>
          <p:nvPr/>
        </p:nvCxnSpPr>
        <p:spPr>
          <a:xfrm>
            <a:off x="4665892" y="665322"/>
            <a:ext cx="2930444" cy="680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23528" y="3649588"/>
            <a:ext cx="8568952" cy="17281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Збір, зберігання і передача інформації у електронному вигляді. Збільшення швидкості передачі, пошуку та отримання інформацію. Винахід мікропроцесорної технології та поява персонального комп‘ютера. На мікропроцесорах та інтегральних схемах створюються комп’ютери, комп’ютерні мережі, системи передачі даних (інформаційні комунікації</a:t>
            </a:r>
            <a:r>
              <a:rPr lang="uk-UA" dirty="0" smtClean="0">
                <a:solidFill>
                  <a:schemeClr val="tx1"/>
                </a:solidFill>
              </a:rPr>
              <a:t>).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7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5080" y="427677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П’ята інформаційна революція </a:t>
            </a:r>
            <a:endParaRPr lang="uk-UA" sz="24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804" y="1417340"/>
            <a:ext cx="4175022" cy="324036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539552" y="1381336"/>
            <a:ext cx="3672408" cy="33123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Наразі ми переживаємо </a:t>
            </a:r>
            <a:r>
              <a:rPr lang="uk-UA" b="1" i="1" dirty="0"/>
              <a:t>п’яту інформаційну революцію</a:t>
            </a:r>
            <a:r>
              <a:rPr lang="uk-UA" dirty="0"/>
              <a:t>, пов’язану з формуванням транскордонних глобальних інформаційно-телекомунікаційних мереж. Найбільш вдала спроба – Інтернет. </a:t>
            </a:r>
          </a:p>
        </p:txBody>
      </p:sp>
    </p:spTree>
    <p:extLst>
      <p:ext uri="{BB962C8B-B14F-4D97-AF65-F5344CB8AC3E}">
        <p14:creationId xmlns:p14="http://schemas.microsoft.com/office/powerpoint/2010/main" val="78782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697260"/>
            <a:ext cx="5616624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ВИСНОВОК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33256" y="1868036"/>
            <a:ext cx="8280920" cy="26456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Таким чином, </a:t>
            </a:r>
            <a:r>
              <a:rPr lang="ru-RU" dirty="0" err="1"/>
              <a:t>інформація</a:t>
            </a:r>
            <a:r>
              <a:rPr lang="ru-RU" dirty="0"/>
              <a:t> стала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потужним</a:t>
            </a:r>
            <a:r>
              <a:rPr lang="ru-RU" dirty="0"/>
              <a:t> та реально </a:t>
            </a:r>
            <a:r>
              <a:rPr lang="ru-RU" dirty="0" err="1"/>
              <a:t>відчутним</a:t>
            </a:r>
            <a:r>
              <a:rPr lang="ru-RU" dirty="0"/>
              <a:t> ресурсом, а й товаром,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продається</a:t>
            </a:r>
            <a:r>
              <a:rPr lang="ru-RU" dirty="0"/>
              <a:t> і </a:t>
            </a:r>
            <a:r>
              <a:rPr lang="ru-RU" dirty="0" err="1"/>
              <a:t>покупається</a:t>
            </a:r>
            <a:r>
              <a:rPr lang="ru-RU" dirty="0"/>
              <a:t>.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цивілізація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на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суспільства нового типу – </a:t>
            </a:r>
            <a:r>
              <a:rPr lang="ru-RU" dirty="0" err="1"/>
              <a:t>інформаційного</a:t>
            </a:r>
            <a:r>
              <a:rPr lang="ru-RU" dirty="0"/>
              <a:t>, основною </a:t>
            </a:r>
            <a:r>
              <a:rPr lang="ru-RU" dirty="0" err="1"/>
              <a:t>рисою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є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 smtClean="0"/>
              <a:t>технологій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0613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90</TotalTime>
  <Words>332</Words>
  <Application>Microsoft Office PowerPoint</Application>
  <PresentationFormat>Экран (16:10)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Аптека</vt:lpstr>
      <vt:lpstr>Інформаційні революції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Інформаційні револю</dc:title>
  <dc:creator>Sara Yasmeen (Wipro Technologies)</dc:creator>
  <cp:lastModifiedBy>Lida</cp:lastModifiedBy>
  <cp:revision>47</cp:revision>
  <dcterms:created xsi:type="dcterms:W3CDTF">2010-02-23T11:30:32Z</dcterms:created>
  <dcterms:modified xsi:type="dcterms:W3CDTF">2018-04-11T15:04:03Z</dcterms:modified>
</cp:coreProperties>
</file>